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</p:sldIdLst>
  <p:sldSz cx="14630400" cy="8229600"/>
  <p:notesSz cx="8229600" cy="14630400"/>
  <p:embeddedFontLst>
    <p:embeddedFont>
      <p:font typeface="Prata" panose="020B0604020202020204" charset="0"/>
      <p:regular r:id="rId13"/>
    </p:embeddedFont>
    <p:embeddedFont>
      <p:font typeface="Raleway" pitchFamily="2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94" autoAdjust="0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6" y="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288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602270" y="370849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270040" y="5821561"/>
            <a:ext cx="186094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文本框">
            <a:extLst>
              <a:ext uri="{FF2B5EF4-FFF2-40B4-BE49-F238E27FC236}">
                <a16:creationId xmlns:a16="http://schemas.microsoft.com/office/drawing/2014/main" id="{5BEF35A9-317E-2171-9D80-7E59EAB0EEC6}"/>
              </a:ext>
            </a:extLst>
          </p:cNvPr>
          <p:cNvSpPr txBox="1">
            <a:spLocks/>
          </p:cNvSpPr>
          <p:nvPr/>
        </p:nvSpPr>
        <p:spPr>
          <a:xfrm>
            <a:off x="2476982" y="2687561"/>
            <a:ext cx="10071220" cy="1761426"/>
          </a:xfrm>
          <a:prstGeom prst="rect">
            <a:avLst/>
          </a:prstGeom>
          <a:noFill/>
          <a:ln w="12700" cap="flat" cmpd="sng">
            <a:noFill/>
            <a:prstDash val="solid"/>
            <a:round/>
          </a:ln>
        </p:spPr>
        <p:txBody>
          <a:bodyPr vert="horz" wrap="square" lIns="91425" tIns="91425" rIns="91425" bIns="91425" anchor="b" anchorCtr="0">
            <a:prstTxWarp prst="textNoShape">
              <a:avLst/>
            </a:prstTxWarp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altLang="zh-CN" sz="1800" kern="0" dirty="0">
                <a:solidFill>
                  <a:srgbClr val="FFFFFF"/>
                </a:solidFill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Mini Project </a:t>
            </a:r>
          </a:p>
          <a:p>
            <a:pPr algn="l">
              <a:spcBef>
                <a:spcPts val="0"/>
              </a:spcBef>
            </a:pPr>
            <a:r>
              <a:rPr lang="en-US" altLang="zh-CN" sz="288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          </a:t>
            </a:r>
            <a:r>
              <a:rPr lang="en-US" sz="3200" dirty="0">
                <a:solidFill>
                  <a:srgbClr val="F2E782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“</a:t>
            </a:r>
            <a:r>
              <a:rPr lang="en-US" altLang="zh-CN" sz="1600" b="1" kern="0" dirty="0">
                <a:solidFill>
                  <a:srgbClr val="FFFFFF"/>
                </a:solidFill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solidFill>
                  <a:srgbClr val="F2E782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Diagnosis of Skin Diseases and  Treatment  Recommendation ”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">
            <a:extLst>
              <a:ext uri="{FF2B5EF4-FFF2-40B4-BE49-F238E27FC236}">
                <a16:creationId xmlns:a16="http://schemas.microsoft.com/office/drawing/2014/main" id="{7FDA288B-A825-915D-59D5-3A9FE0F3B73A}"/>
              </a:ext>
            </a:extLst>
          </p:cNvPr>
          <p:cNvSpPr txBox="1">
            <a:spLocks/>
          </p:cNvSpPr>
          <p:nvPr/>
        </p:nvSpPr>
        <p:spPr>
          <a:xfrm>
            <a:off x="1159947" y="5125482"/>
            <a:ext cx="4165600" cy="396834"/>
          </a:xfrm>
          <a:prstGeom prst="rect">
            <a:avLst/>
          </a:prstGeom>
          <a:noFill/>
          <a:ln w="12700" cap="flat" cmpd="sng">
            <a:noFill/>
            <a:prstDash val="solid"/>
            <a:round/>
          </a:ln>
        </p:spPr>
        <p:txBody>
          <a:bodyPr vert="horz" wrap="square" lIns="91425" tIns="91425" rIns="91425" bIns="91425" anchor="t" anchorCtr="0">
            <a:prstTxWarp prst="textNoShape">
              <a:avLst/>
            </a:prstTxWarp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CN" sz="140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Presented By,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endParaRPr lang="en-US" altLang="zh-CN" sz="1400" kern="0" dirty="0">
              <a:solidFill>
                <a:srgbClr val="FFFFFF"/>
              </a:solidFill>
              <a:latin typeface="Arial" charset="0"/>
              <a:ea typeface="Arial" charset="0"/>
              <a:cs typeface="Lucida Sans"/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CN" sz="140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BHAVANA H P (4AI22CD005)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endParaRPr lang="en-US" altLang="zh-CN" sz="1400" kern="0" dirty="0">
              <a:solidFill>
                <a:srgbClr val="FFFFFF"/>
              </a:solidFill>
              <a:latin typeface="Arial" charset="0"/>
              <a:ea typeface="Arial" charset="0"/>
              <a:cs typeface="Lucida Sans"/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CN" sz="140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BHAVANA K R (4AI22CD006)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endParaRPr lang="en-US" altLang="zh-CN" sz="1400" kern="0" dirty="0">
              <a:solidFill>
                <a:srgbClr val="FFFFFF"/>
              </a:solidFill>
              <a:latin typeface="Arial" charset="0"/>
              <a:ea typeface="Arial" charset="0"/>
              <a:cs typeface="Lucida Sans"/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CN" sz="140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DEEPIKA B J ( 4AI22CD016)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endParaRPr lang="en-US" altLang="zh-CN" sz="1400" kern="0" dirty="0">
              <a:solidFill>
                <a:srgbClr val="FFFFFF"/>
              </a:solidFill>
              <a:latin typeface="Arial" charset="0"/>
              <a:ea typeface="Arial" charset="0"/>
              <a:cs typeface="Lucida Sans"/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CN" sz="140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PALLAVI K M ( 4AI22CD038)</a:t>
            </a:r>
            <a:endParaRPr lang="en-US" altLang="zh-CN" sz="1200" kern="0" dirty="0">
              <a:solidFill>
                <a:srgbClr val="FFFFFF"/>
              </a:solidFill>
              <a:latin typeface="Arial" charset="0"/>
              <a:ea typeface="Arial" charset="0"/>
              <a:cs typeface="Lucida Sans"/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CN" sz="120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														</a:t>
            </a:r>
            <a:endParaRPr lang="zh-CN" altLang="en-US" sz="1600" kern="0" dirty="0">
              <a:solidFill>
                <a:srgbClr val="FFFFFF"/>
              </a:solidFill>
              <a:latin typeface="Arial" charset="0"/>
              <a:ea typeface="Arial" charset="0"/>
              <a:cs typeface="Lucida Sans"/>
            </a:endParaRPr>
          </a:p>
        </p:txBody>
      </p:sp>
      <p:pic>
        <p:nvPicPr>
          <p:cNvPr id="8" name="图片">
            <a:extLst>
              <a:ext uri="{FF2B5EF4-FFF2-40B4-BE49-F238E27FC236}">
                <a16:creationId xmlns:a16="http://schemas.microsoft.com/office/drawing/2014/main" id="{8435E335-A035-B84B-FBBF-4DD2F56FC3F6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3833" y="629579"/>
            <a:ext cx="1593287" cy="1622374"/>
          </a:xfrm>
          <a:prstGeom prst="rect">
            <a:avLst/>
          </a:prstGeom>
          <a:noFill/>
          <a:ln w="12700" cap="flat" cmpd="sng">
            <a:noFill/>
            <a:prstDash val="solid"/>
            <a:round/>
          </a:ln>
        </p:spPr>
      </p:pic>
      <p:pic>
        <p:nvPicPr>
          <p:cNvPr id="9" name="图片">
            <a:extLst>
              <a:ext uri="{FF2B5EF4-FFF2-40B4-BE49-F238E27FC236}">
                <a16:creationId xmlns:a16="http://schemas.microsoft.com/office/drawing/2014/main" id="{68A6A3C1-F827-FF95-D76B-B14C193252E5}"/>
              </a:ext>
            </a:extLst>
          </p:cNvPr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153418" y="629579"/>
            <a:ext cx="1837190" cy="1622374"/>
          </a:xfrm>
          <a:prstGeom prst="rect">
            <a:avLst/>
          </a:prstGeom>
          <a:noFill/>
          <a:ln w="12700" cap="flat" cmpd="sng">
            <a:noFill/>
            <a:prstDash val="solid"/>
            <a:round/>
          </a:ln>
        </p:spPr>
      </p:pic>
      <p:sp>
        <p:nvSpPr>
          <p:cNvPr id="10" name="矩形">
            <a:extLst>
              <a:ext uri="{FF2B5EF4-FFF2-40B4-BE49-F238E27FC236}">
                <a16:creationId xmlns:a16="http://schemas.microsoft.com/office/drawing/2014/main" id="{8848AF05-EE98-0FAC-F82A-7512E2044DE7}"/>
              </a:ext>
            </a:extLst>
          </p:cNvPr>
          <p:cNvSpPr>
            <a:spLocks/>
          </p:cNvSpPr>
          <p:nvPr/>
        </p:nvSpPr>
        <p:spPr>
          <a:xfrm>
            <a:off x="1686050" y="757778"/>
            <a:ext cx="10467368" cy="1991837"/>
          </a:xfrm>
          <a:prstGeom prst="rect">
            <a:avLst/>
          </a:prstGeom>
          <a:noFill/>
          <a:ln w="12700" cap="flat" cmpd="sng">
            <a:noFill/>
            <a:prstDash val="solid"/>
            <a:round/>
          </a:ln>
        </p:spPr>
        <p:txBody>
          <a:bodyPr vert="horz" wrap="square" lIns="91425" tIns="91425" rIns="91425" bIns="91425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1" i="0" u="none" strike="noStrike" kern="0" cap="none" spc="0" baseline="0" dirty="0">
                <a:solidFill>
                  <a:schemeClr val="bg2"/>
                </a:solidFill>
                <a:latin typeface="Roboto" charset="0"/>
                <a:ea typeface="Roboto" charset="0"/>
                <a:cs typeface="Roboto" charset="0"/>
                <a:sym typeface="Roboto" charset="0"/>
              </a:rPr>
              <a:t>Dept. of CS&amp;E ( DATA SCIENCE)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1" i="0" u="none" strike="noStrike" kern="0" cap="none" spc="0" baseline="0" dirty="0" err="1">
                <a:solidFill>
                  <a:schemeClr val="bg2"/>
                </a:solidFill>
                <a:latin typeface="Roboto" charset="0"/>
                <a:ea typeface="Roboto" charset="0"/>
                <a:cs typeface="Roboto" charset="0"/>
                <a:sym typeface="Roboto" charset="0"/>
              </a:rPr>
              <a:t>Adichunchanagiri</a:t>
            </a:r>
            <a:r>
              <a:rPr lang="en-US" altLang="zh-CN" sz="1800" b="1" i="0" u="none" strike="noStrike" kern="0" cap="none" spc="0" baseline="0" dirty="0">
                <a:solidFill>
                  <a:schemeClr val="bg2"/>
                </a:solidFill>
                <a:latin typeface="Roboto" charset="0"/>
                <a:ea typeface="Roboto" charset="0"/>
                <a:cs typeface="Roboto" charset="0"/>
                <a:sym typeface="Roboto" charset="0"/>
              </a:rPr>
              <a:t> Institute of Technology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1" i="0" u="none" strike="noStrike" kern="0" cap="none" spc="0" baseline="0" dirty="0" err="1">
                <a:solidFill>
                  <a:schemeClr val="bg2"/>
                </a:solidFill>
                <a:latin typeface="Roboto" charset="0"/>
                <a:ea typeface="Roboto" charset="0"/>
                <a:cs typeface="Roboto" charset="0"/>
                <a:sym typeface="Roboto" charset="0"/>
              </a:rPr>
              <a:t>Chikkamagaluru</a:t>
            </a:r>
            <a:r>
              <a:rPr lang="en-US" altLang="zh-CN" sz="1800" b="1" i="0" u="none" strike="noStrike" kern="0" cap="none" spc="0" baseline="0" dirty="0">
                <a:solidFill>
                  <a:schemeClr val="bg2"/>
                </a:solidFill>
                <a:latin typeface="Roboto" charset="0"/>
                <a:ea typeface="Roboto" charset="0"/>
                <a:cs typeface="Roboto" charset="0"/>
                <a:sym typeface="Roboto" charset="0"/>
              </a:rPr>
              <a:t> - 577102</a:t>
            </a:r>
            <a:endParaRPr lang="zh-CN" altLang="en-US" sz="1800" b="1" i="0" u="none" strike="noStrike" kern="0" cap="none" spc="0" baseline="0" dirty="0">
              <a:solidFill>
                <a:schemeClr val="bg2"/>
              </a:solidFill>
              <a:latin typeface="Roboto" charset="0"/>
              <a:ea typeface="Roboto" charset="0"/>
              <a:cs typeface="Roboto" charset="0"/>
              <a:sym typeface="Roboto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059378-C5BB-0DDA-B79F-2C860C49FFBB}"/>
              </a:ext>
            </a:extLst>
          </p:cNvPr>
          <p:cNvSpPr txBox="1"/>
          <p:nvPr/>
        </p:nvSpPr>
        <p:spPr>
          <a:xfrm>
            <a:off x="6299200" y="5821561"/>
            <a:ext cx="7772688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CN" sz="180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                                                     Under the Guidance of 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altLang="zh-CN" sz="180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											          Prof. </a:t>
            </a:r>
            <a:r>
              <a:rPr lang="en-US" altLang="zh-CN" sz="1800" kern="0" dirty="0" err="1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Gaganadeepa</a:t>
            </a:r>
            <a:r>
              <a:rPr lang="en-US" altLang="zh-CN" sz="1800" kern="0" dirty="0">
                <a:solidFill>
                  <a:srgbClr val="FFFFFF"/>
                </a:solidFill>
                <a:latin typeface="Arial" charset="0"/>
                <a:ea typeface="Arial" charset="0"/>
                <a:cs typeface="Lucida Sans"/>
              </a:rPr>
              <a:t> J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26932"/>
            <a:ext cx="78821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9086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project successfully developed a web Application for diagnosing skin diseases and recommending treatments. It has potential to improve healthcare access and efficiency.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93790" y="6056828"/>
            <a:ext cx="13042822" cy="980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Future work will focus on expanding the dataset, incorporating new features, and refining the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for higher accuracy.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24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 algn="just">
              <a:lnSpc>
                <a:spcPts val="2850"/>
              </a:lnSpc>
              <a:buNone/>
            </a:pPr>
            <a:endParaRPr lang="en-US" sz="24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 algn="just">
              <a:lnSpc>
                <a:spcPts val="2850"/>
              </a:lnSpc>
              <a:buNone/>
            </a:pPr>
            <a:endParaRPr lang="en-US" sz="24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 algn="just">
              <a:lnSpc>
                <a:spcPts val="2850"/>
              </a:lnSpc>
              <a:buNone/>
            </a:pP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93790" y="66748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46208" y="891251"/>
            <a:ext cx="5670590" cy="937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58375" y="3362146"/>
            <a:ext cx="50482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13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32227"/>
            <a:ext cx="37615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AAA736-C888-556F-DD5B-3B035F132162}"/>
              </a:ext>
            </a:extLst>
          </p:cNvPr>
          <p:cNvSpPr txBox="1"/>
          <p:nvPr/>
        </p:nvSpPr>
        <p:spPr>
          <a:xfrm>
            <a:off x="858375" y="2161394"/>
            <a:ext cx="7240951" cy="390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aim is to create a basic web-based 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that allows users to input the name of a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skin disease and receive relevant information 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it. The application demonstrates a simple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to diagnosing skin diseases and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suggesting potential treatments.</a:t>
            </a:r>
          </a:p>
          <a:p>
            <a:pPr algn="just">
              <a:lnSpc>
                <a:spcPct val="150000"/>
              </a:lnSpc>
            </a:pPr>
            <a:endParaRPr lang="en-US" sz="240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B85CC2-99CA-603C-4BEB-AE12A7505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0348" y="436880"/>
            <a:ext cx="5401429" cy="74459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397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Scope of the Project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880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76643" y="2673072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1345" y="2673072"/>
            <a:ext cx="31171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Image Analysis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017306" y="307848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system analyzes images of skin lesions for disease identification.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5880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0322719" y="2673072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58806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Disease Classification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908983" y="3098364"/>
            <a:ext cx="2927747" cy="14231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Categorizes diseases based on visual characteristics and medical knowledge.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0034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851" y="5088493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00348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Treatment Recommendation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017306" y="5848231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relevant treatment options tailored to the diagnosed disease.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50034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10327481" y="5088493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837783" y="5074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User Interface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0908983" y="549390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user-friendly web interface for uploading images and receiving results.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26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Design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2995017"/>
            <a:ext cx="1614011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5501" y="3259336"/>
            <a:ext cx="9786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3221831"/>
            <a:ext cx="2116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Data Collection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4918115" y="3816072"/>
            <a:ext cx="8861822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859649"/>
            <a:ext cx="3228022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67520" y="4036814"/>
            <a:ext cx="17371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4086463"/>
            <a:ext cx="20874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Model Training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724281"/>
            <a:ext cx="484203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66567" y="4901446"/>
            <a:ext cx="17573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6739572" y="4951095"/>
            <a:ext cx="19414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User Interface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9"/>
          <p:cNvSpPr/>
          <p:nvPr/>
        </p:nvSpPr>
        <p:spPr>
          <a:xfrm>
            <a:off x="6532126" y="5545336"/>
            <a:ext cx="7247811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5588913"/>
            <a:ext cx="6456164" cy="80795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71330" y="5766078"/>
            <a:ext cx="16585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7509272" y="5815727"/>
            <a:ext cx="16864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Deploymen</a:t>
            </a: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Methodology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89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F2E782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Data Preprocessing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367070" y="4406144"/>
            <a:ext cx="3978116" cy="1070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Cleaning and preparing images for training the model.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F2E782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Feature Extraction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26142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Extracting relevant features from images, such as color and texture.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F2E782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Model Training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a machine learning model to recognize patterns in skin diseases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0585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Implementation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210752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41150" y="29239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CFCBB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280190" y="3414413"/>
            <a:ext cx="3608070" cy="1610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Machine learning model development and image processing</a:t>
            </a:r>
            <a:r>
              <a:rPr lang="en-US" sz="1750" dirty="0">
                <a:solidFill>
                  <a:srgbClr val="CFCBBF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8421" y="210752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 err="1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Javascript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0228421" y="3391733"/>
            <a:ext cx="3608189" cy="15423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Dynamic interaction and user interface responsiveness</a:t>
            </a:r>
            <a:r>
              <a:rPr lang="en-US" sz="1750" dirty="0">
                <a:solidFill>
                  <a:srgbClr val="CFCBBF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516088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10670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HTML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280190" y="6445091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Structure of the web interface, layout, and elements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8421" y="5160883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8421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CSS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0228421" y="6445091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Styling and visual presentation of the web interface.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65C57B-2644-2F11-9149-1FE380AB149B}"/>
              </a:ext>
            </a:extLst>
          </p:cNvPr>
          <p:cNvSpPr txBox="1"/>
          <p:nvPr/>
        </p:nvSpPr>
        <p:spPr>
          <a:xfrm>
            <a:off x="116660" y="160079"/>
            <a:ext cx="5446742" cy="7171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  </a:t>
            </a:r>
            <a:r>
              <a:rPr lang="en-IN" dirty="0">
                <a:highlight>
                  <a:srgbClr val="C0C0C0"/>
                </a:highlight>
              </a:rPr>
              <a:t>	</a:t>
            </a:r>
            <a:r>
              <a:rPr lang="en-IN" dirty="0">
                <a:solidFill>
                  <a:schemeClr val="accent4"/>
                </a:solidFill>
                <a:highlight>
                  <a:srgbClr val="C0C0C0"/>
                </a:highlight>
              </a:rPr>
              <a:t> </a:t>
            </a:r>
            <a:r>
              <a:rPr lang="en-IN" dirty="0"/>
              <a:t>	</a:t>
            </a:r>
          </a:p>
          <a:p>
            <a:r>
              <a:rPr lang="en-IN" sz="2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pseudocode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Load dataset from 'static/data/skin_disease_dataset.xlsx' into a data structure (e.g., </a:t>
            </a:r>
            <a:r>
              <a:rPr lang="en-IN" dirty="0" err="1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DataFrame</a:t>
            </a:r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IN" dirty="0">
              <a:solidFill>
                <a:schemeClr val="bg2"/>
              </a:solidFill>
              <a:highlight>
                <a:srgbClr val="0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# Define routes and their corresponding functions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Define route '/' for the home page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Define route '/about' for the about page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Define route '/rec' for the recommendation page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Define route '/brands' for the brands page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Define route '/contact' for the contact page</a:t>
            </a:r>
          </a:p>
          <a:p>
            <a:endParaRPr lang="en-IN" dirty="0">
              <a:solidFill>
                <a:schemeClr val="bg2"/>
              </a:solidFill>
              <a:highlight>
                <a:srgbClr val="0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# Define route '/</a:t>
            </a:r>
            <a:r>
              <a:rPr lang="en-IN" dirty="0" err="1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get_disease_info</a:t>
            </a:r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' for handling disease information requests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Get the disease name from the request parameters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Search the dataset for the entered disease name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If the disease is found: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Extract disease name, image link, treatment, and symptoms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Return the extracted information as JSON response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Else:</a:t>
            </a: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Return an error message indicating the disease is not found</a:t>
            </a:r>
          </a:p>
          <a:p>
            <a:endParaRPr lang="en-IN" dirty="0">
              <a:solidFill>
                <a:schemeClr val="bg2"/>
              </a:solidFill>
              <a:highlight>
                <a:srgbClr val="0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solidFill>
                  <a:schemeClr val="bg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# Run the Flask application in debug mode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FC98E1-6E72-1C3A-9D9D-8A1145D96AFA}"/>
              </a:ext>
            </a:extLst>
          </p:cNvPr>
          <p:cNvSpPr txBox="1"/>
          <p:nvPr/>
        </p:nvSpPr>
        <p:spPr>
          <a:xfrm>
            <a:off x="3657600" y="393013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CFCBBF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Javascri</a:t>
            </a: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6923"/>
            <a:ext cx="62810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Times New Roman" panose="02020603050405020304" pitchFamily="18" charset="0"/>
                <a:ea typeface="Prata" pitchFamily="34" charset="-122"/>
                <a:cs typeface="Times New Roman" panose="02020603050405020304" pitchFamily="18" charset="0"/>
              </a:rPr>
              <a:t>Results 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020604" y="4469249"/>
            <a:ext cx="17371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0604" y="6070997"/>
            <a:ext cx="17573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13B054-101D-8E5A-80BE-68C66F9E8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368" y="2022373"/>
            <a:ext cx="4727212" cy="36723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FDBDD28-0245-7305-D74C-96F00B0D8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5213" y="2022371"/>
            <a:ext cx="4319374" cy="367237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859908B-35D9-E049-4152-1B8B58931D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3222" y="2022372"/>
            <a:ext cx="4220408" cy="367236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24A219-49B9-3ACB-B00E-DF44928E38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4156" y="-306169"/>
            <a:ext cx="10958215" cy="877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solidFill>
                  <a:schemeClr val="bg2">
                    <a:lumMod val="75000"/>
                  </a:schemeClr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      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solidFill>
                  <a:schemeClr val="bg2">
                    <a:lumMod val="75000"/>
                  </a:schemeClr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</a:t>
            </a:r>
            <a:r>
              <a:rPr lang="en-US" sz="4000" dirty="0">
                <a:solidFill>
                  <a:srgbClr val="FFFF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4000" b="1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</a:endParaRPr>
          </a:p>
          <a:p>
            <a:pPr marL="28575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Enhancement: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curated datasets from reputable sources.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Regularly update and validate the dataset.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Consider incorporating structured data for better organization and search.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Diagnosis: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 advanced image analysis techniques for more accurate visual diagnosis.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 symptom checkers and decision support systems to improve diagnostic accuracy.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Recommendations: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Allow users to input relevant medical history and other factors.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Incorporate AI-powered algorithms to generate personalized treatment plans.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496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85627E-E14D-69CA-42D7-6DF92191860B}"/>
              </a:ext>
            </a:extLst>
          </p:cNvPr>
          <p:cNvSpPr txBox="1"/>
          <p:nvPr/>
        </p:nvSpPr>
        <p:spPr>
          <a:xfrm>
            <a:off x="1145406" y="1868031"/>
            <a:ext cx="10510788" cy="3254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future work for this project involves expanding the dataset with a wider range of skin diseases and diverse patient demographics to enhance model generalizability. 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Additionally, incorporating multimodal data, such as patient history and symptoms, could further improve diagnostic accuracy.</a:t>
            </a:r>
            <a:endParaRPr lang="en-US" sz="280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157E4E-54A8-4144-B099-BF3016C4AF31}"/>
              </a:ext>
            </a:extLst>
          </p:cNvPr>
          <p:cNvSpPr txBox="1"/>
          <p:nvPr/>
        </p:nvSpPr>
        <p:spPr>
          <a:xfrm>
            <a:off x="1819175" y="1100306"/>
            <a:ext cx="731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Work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11316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630</Words>
  <Application>Microsoft Office PowerPoint</Application>
  <PresentationFormat>Custom</PresentationFormat>
  <Paragraphs>122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Roboto</vt:lpstr>
      <vt:lpstr>Prata</vt:lpstr>
      <vt:lpstr>Wingdings</vt:lpstr>
      <vt:lpstr>Times New Roman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Pallavi Mahalatkar</cp:lastModifiedBy>
  <cp:revision>10</cp:revision>
  <dcterms:created xsi:type="dcterms:W3CDTF">2024-12-11T10:37:13Z</dcterms:created>
  <dcterms:modified xsi:type="dcterms:W3CDTF">2024-12-14T04:42:59Z</dcterms:modified>
</cp:coreProperties>
</file>